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6" r:id="rId2"/>
    <p:sldId id="270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6858000" type="screen4x3"/>
  <p:notesSz cx="6669088" cy="98726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7" d="100"/>
          <a:sy n="117" d="100"/>
        </p:scale>
        <p:origin x="-1400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handoutMaster" Target="handoutMasters/handoutMaster1.xml"/><Relationship Id="rId1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88936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8155" y="1"/>
            <a:ext cx="288936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87491C-52D7-4246-9837-B560E4674E9B}" type="datetimeFigureOut">
              <a:rPr lang="en-GB" smtClean="0"/>
              <a:t>13/10/15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7363"/>
            <a:ext cx="288936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8155" y="9377363"/>
            <a:ext cx="288936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C0FBC5-CD88-44C3-93C4-931BEEC38C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73232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88936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8155" y="1"/>
            <a:ext cx="288936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D9BE70-D5A9-4277-BAC6-696681DD3374}" type="datetimeFigureOut">
              <a:rPr lang="en-GB" smtClean="0"/>
              <a:t>13/10/15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66775" y="739775"/>
            <a:ext cx="4935538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7381" y="4689476"/>
            <a:ext cx="5334327" cy="44434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7363"/>
            <a:ext cx="288936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8155" y="9377363"/>
            <a:ext cx="288936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58D4B4-7997-4742-A39F-43854B3F90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1723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58D4B4-7997-4742-A39F-43854B3F90E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50631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58D4B4-7997-4742-A39F-43854B3F90E9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09739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58D4B4-7997-4742-A39F-43854B3F90E9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54257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58D4B4-7997-4742-A39F-43854B3F90E9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54183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58D4B4-7997-4742-A39F-43854B3F90E9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56437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58D4B4-7997-4742-A39F-43854B3F90E9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4679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58D4B4-7997-4742-A39F-43854B3F90E9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15164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58D4B4-7997-4742-A39F-43854B3F90E9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94402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58D4B4-7997-4742-A39F-43854B3F90E9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33044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58D4B4-7997-4742-A39F-43854B3F90E9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11635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58D4B4-7997-4742-A39F-43854B3F90E9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1651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58D4B4-7997-4742-A39F-43854B3F90E9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56501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58D4B4-7997-4742-A39F-43854B3F90E9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36761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58D4B4-7997-4742-A39F-43854B3F90E9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31712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82EAE-2F07-4EE3-B248-62604DC78147}" type="datetimeFigureOut">
              <a:rPr lang="en-GB" smtClean="0"/>
              <a:t>13/10/15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AE4B4-E154-4FF4-972B-D55DC5C7A9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48271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82EAE-2F07-4EE3-B248-62604DC78147}" type="datetimeFigureOut">
              <a:rPr lang="en-GB" smtClean="0"/>
              <a:t>13/10/15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AE4B4-E154-4FF4-972B-D55DC5C7A9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07043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82EAE-2F07-4EE3-B248-62604DC78147}" type="datetimeFigureOut">
              <a:rPr lang="en-GB" smtClean="0"/>
              <a:t>13/10/15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AE4B4-E154-4FF4-972B-D55DC5C7A9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79490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82EAE-2F07-4EE3-B248-62604DC78147}" type="datetimeFigureOut">
              <a:rPr lang="en-GB" smtClean="0"/>
              <a:t>13/10/15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AE4B4-E154-4FF4-972B-D55DC5C7A9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25322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82EAE-2F07-4EE3-B248-62604DC78147}" type="datetimeFigureOut">
              <a:rPr lang="en-GB" smtClean="0"/>
              <a:t>13/10/15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AE4B4-E154-4FF4-972B-D55DC5C7A9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337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82EAE-2F07-4EE3-B248-62604DC78147}" type="datetimeFigureOut">
              <a:rPr lang="en-GB" smtClean="0"/>
              <a:t>13/10/15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AE4B4-E154-4FF4-972B-D55DC5C7A9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43238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82EAE-2F07-4EE3-B248-62604DC78147}" type="datetimeFigureOut">
              <a:rPr lang="en-GB" smtClean="0"/>
              <a:t>13/10/15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AE4B4-E154-4FF4-972B-D55DC5C7A9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34844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82EAE-2F07-4EE3-B248-62604DC78147}" type="datetimeFigureOut">
              <a:rPr lang="en-GB" smtClean="0"/>
              <a:t>13/10/15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AE4B4-E154-4FF4-972B-D55DC5C7A9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48269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82EAE-2F07-4EE3-B248-62604DC78147}" type="datetimeFigureOut">
              <a:rPr lang="en-GB" smtClean="0"/>
              <a:t>13/10/15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AE4B4-E154-4FF4-972B-D55DC5C7A9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1305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82EAE-2F07-4EE3-B248-62604DC78147}" type="datetimeFigureOut">
              <a:rPr lang="en-GB" smtClean="0"/>
              <a:t>13/10/15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AE4B4-E154-4FF4-972B-D55DC5C7A9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07114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82EAE-2F07-4EE3-B248-62604DC78147}" type="datetimeFigureOut">
              <a:rPr lang="en-GB" smtClean="0"/>
              <a:t>13/10/15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AE4B4-E154-4FF4-972B-D55DC5C7A9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29847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A82EAE-2F07-4EE3-B248-62604DC78147}" type="datetimeFigureOut">
              <a:rPr lang="en-GB" smtClean="0"/>
              <a:t>13/10/15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5AE4B4-E154-4FF4-972B-D55DC5C7A9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6999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gi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80729"/>
            <a:ext cx="7772400" cy="2376264"/>
          </a:xfrm>
        </p:spPr>
        <p:txBody>
          <a:bodyPr>
            <a:normAutofit/>
          </a:bodyPr>
          <a:lstStyle/>
          <a:p>
            <a:r>
              <a:rPr lang="en-GB" dirty="0" smtClean="0"/>
              <a:t>The Impact of Social Media on Employment Law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12976"/>
            <a:ext cx="6400800" cy="1440160"/>
          </a:xfrm>
        </p:spPr>
        <p:txBody>
          <a:bodyPr/>
          <a:lstStyle/>
          <a:p>
            <a:r>
              <a:rPr lang="en-GB" dirty="0" smtClean="0"/>
              <a:t>Carmel Sunley</a:t>
            </a:r>
          </a:p>
          <a:p>
            <a:r>
              <a:rPr lang="en-GB" dirty="0" smtClean="0"/>
              <a:t>Sunley Solicitors Limited</a:t>
            </a:r>
          </a:p>
          <a:p>
            <a:endParaRPr lang="en-GB" dirty="0"/>
          </a:p>
        </p:txBody>
      </p:sp>
      <p:pic>
        <p:nvPicPr>
          <p:cNvPr id="4" name="Picture 3" descr="Logo-4 copy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4653136"/>
            <a:ext cx="1435100" cy="1872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7541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Contents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Use of Social Media in Recruitment</a:t>
            </a:r>
          </a:p>
          <a:p>
            <a:r>
              <a:rPr lang="en-US" sz="3600" dirty="0" smtClean="0"/>
              <a:t>Misuse of Social Media by Employees</a:t>
            </a:r>
          </a:p>
          <a:p>
            <a:r>
              <a:rPr lang="en-US" sz="3600" dirty="0" smtClean="0"/>
              <a:t>Policy Considerations</a:t>
            </a:r>
          </a:p>
          <a:p>
            <a:r>
              <a:rPr lang="en-US" sz="3600" dirty="0" smtClean="0"/>
              <a:t>Post Employment </a:t>
            </a:r>
            <a:r>
              <a:rPr lang="en-US" sz="3600" dirty="0"/>
              <a:t>U</a:t>
            </a:r>
            <a:r>
              <a:rPr lang="en-US" sz="3600" dirty="0" smtClean="0"/>
              <a:t>se of Social Media</a:t>
            </a:r>
          </a:p>
          <a:p>
            <a:r>
              <a:rPr lang="en-US" sz="3600" dirty="0" smtClean="0"/>
              <a:t>Managing the Risk</a:t>
            </a:r>
          </a:p>
          <a:p>
            <a:r>
              <a:rPr lang="en-US" sz="3600" dirty="0" smtClean="0"/>
              <a:t>Practical Steps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5871724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Use of Social Media in Recruitment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879949" y="1262545"/>
            <a:ext cx="777686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GB" dirty="0" smtClean="0"/>
          </a:p>
          <a:p>
            <a:pPr marL="285750" indent="-285750">
              <a:buFont typeface="Arial"/>
              <a:buChar char="•"/>
            </a:pPr>
            <a:endParaRPr lang="en-GB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Using Facebook; LinkedIn and other social media as part of the recruitment process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Pre-employment discrimination – S. 39(1) Equality Act 2010: </a:t>
            </a:r>
            <a:r>
              <a:rPr lang="en-GB" sz="2400" i="1" dirty="0" smtClean="0"/>
              <a:t>An employer (A) must not discriminate against a person (B)</a:t>
            </a:r>
          </a:p>
          <a:p>
            <a:r>
              <a:rPr lang="en-GB" sz="2400" i="1" dirty="0" smtClean="0"/>
              <a:t>	(a) in the arrangements A makes for deciding whom 	to offer employment;</a:t>
            </a:r>
          </a:p>
          <a:p>
            <a:r>
              <a:rPr lang="en-GB" sz="2400" i="1" dirty="0"/>
              <a:t>	</a:t>
            </a:r>
            <a:r>
              <a:rPr lang="en-GB" sz="2400" i="1" dirty="0" smtClean="0"/>
              <a:t>(b) as to the terms on which A offers B employment;</a:t>
            </a:r>
          </a:p>
          <a:p>
            <a:r>
              <a:rPr lang="en-GB" sz="2400" i="1" dirty="0"/>
              <a:t>	</a:t>
            </a:r>
            <a:r>
              <a:rPr lang="en-GB" sz="2400" i="1" dirty="0" smtClean="0"/>
              <a:t>(c) by not offering B employment</a:t>
            </a:r>
          </a:p>
          <a:p>
            <a:endParaRPr lang="en-GB" sz="2400" i="1" dirty="0"/>
          </a:p>
          <a:p>
            <a:endParaRPr lang="en-GB" sz="2400" i="1" dirty="0" smtClean="0"/>
          </a:p>
          <a:p>
            <a:r>
              <a:rPr lang="en-GB" sz="2400" i="1" dirty="0"/>
              <a:t>	</a:t>
            </a:r>
            <a:r>
              <a:rPr lang="en-GB" sz="2400" i="1" dirty="0" smtClean="0"/>
              <a:t>				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4743240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120049" y="1565463"/>
            <a:ext cx="8640960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GB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Data Protection</a:t>
            </a:r>
          </a:p>
          <a:p>
            <a:pPr marL="285750" indent="-285750">
              <a:buFont typeface="Arial"/>
              <a:buChar char="•"/>
            </a:pPr>
            <a:r>
              <a:rPr lang="en-GB" sz="2400" dirty="0" smtClean="0"/>
              <a:t>2013 Information Commissioner Employment Practices Code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Is it necessary or proportionate to do this?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Inform candidates of the checks it is proposed to undertake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Give candidates the opportunity to comment on the data gathered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Late stage in recruitment process when potential candidate identified, not all candidates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25281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Misuse of Social Media by Employees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395536" y="908720"/>
            <a:ext cx="8424936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GB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b="1" u="sng" dirty="0" smtClean="0"/>
              <a:t>Crisp v. Apple </a:t>
            </a:r>
            <a:r>
              <a:rPr lang="en-GB" sz="2400" dirty="0" smtClean="0"/>
              <a:t>– ET September 2011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 smtClean="0"/>
          </a:p>
          <a:p>
            <a:r>
              <a:rPr lang="en-GB" sz="2400" dirty="0" smtClean="0"/>
              <a:t>Apple shop employee.</a:t>
            </a:r>
          </a:p>
          <a:p>
            <a:r>
              <a:rPr lang="en-GB" sz="2400" dirty="0" smtClean="0"/>
              <a:t>Critical remarks made about Apple products on Facebook</a:t>
            </a:r>
          </a:p>
          <a:p>
            <a:r>
              <a:rPr lang="en-GB" sz="2400" dirty="0" smtClean="0"/>
              <a:t>Privacy settings – posting to “Friends” only</a:t>
            </a:r>
          </a:p>
          <a:p>
            <a:r>
              <a:rPr lang="en-GB" sz="2400" dirty="0" smtClean="0"/>
              <a:t>Employer informed</a:t>
            </a:r>
          </a:p>
          <a:p>
            <a:r>
              <a:rPr lang="en-GB" sz="2400" dirty="0" smtClean="0"/>
              <a:t>Dismissal</a:t>
            </a:r>
          </a:p>
          <a:p>
            <a:r>
              <a:rPr lang="en-GB" sz="2400" b="1" u="sng" dirty="0" smtClean="0"/>
              <a:t>Held: </a:t>
            </a:r>
            <a:r>
              <a:rPr lang="en-GB" sz="2400" dirty="0" smtClean="0"/>
              <a:t>Fair dismissal, there was an induction programme during which it was made very clear to the employee that reputation was very important to Apple and restricting freedom of expression was a legitimate means of protecting Apple’s reputation.</a:t>
            </a:r>
            <a:endParaRPr lang="en-GB" sz="2400" b="1" u="sng" dirty="0" smtClean="0"/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endParaRPr lang="en-GB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480914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561384" y="1268760"/>
            <a:ext cx="741682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b="1" u="sng" dirty="0" smtClean="0"/>
              <a:t>Taylor v. Somerfield Stores Ltd Case No. S/107487/07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>
              <a:buFont typeface="Arial"/>
              <a:buChar char="•"/>
            </a:pPr>
            <a:r>
              <a:rPr lang="en-GB" sz="2400" dirty="0" smtClean="0"/>
              <a:t>20 second clip on YouTube showing a person in uniform being hit with a plastic bag.</a:t>
            </a:r>
          </a:p>
          <a:p>
            <a:pPr marL="342900" indent="-342900">
              <a:buFont typeface="Arial"/>
              <a:buChar char="•"/>
            </a:pPr>
            <a:r>
              <a:rPr lang="en-GB" sz="2400" dirty="0" smtClean="0"/>
              <a:t>Dismissal</a:t>
            </a:r>
          </a:p>
          <a:p>
            <a:pPr marL="342900" indent="-342900">
              <a:buFont typeface="Arial"/>
              <a:buChar char="•"/>
            </a:pPr>
            <a:r>
              <a:rPr lang="en-GB" sz="2400" b="1" u="sng" dirty="0" smtClean="0"/>
              <a:t>Held: </a:t>
            </a:r>
            <a:r>
              <a:rPr lang="en-GB" sz="2400" dirty="0" smtClean="0"/>
              <a:t>unfair dismissal.</a:t>
            </a:r>
          </a:p>
          <a:p>
            <a:pPr marL="342900" indent="-342900">
              <a:buFont typeface="Arial"/>
              <a:buChar char="•"/>
            </a:pPr>
            <a:r>
              <a:rPr lang="en-GB" sz="2400" dirty="0" smtClean="0"/>
              <a:t>Dismissing manager did not view the clip or know that it had only 8 hits, 3 of which were from management investigating.</a:t>
            </a:r>
          </a:p>
          <a:p>
            <a:pPr marL="342900" indent="-342900">
              <a:buFont typeface="Arial"/>
              <a:buChar char="•"/>
            </a:pPr>
            <a:r>
              <a:rPr lang="en-GB" sz="2400" dirty="0" smtClean="0"/>
              <a:t>Dismissal was disproportionate to the action.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776605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Policy Considerations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467544" y="1628800"/>
            <a:ext cx="8280920" cy="44319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GB" sz="2400" dirty="0" smtClean="0"/>
              <a:t>Need a clear and </a:t>
            </a:r>
            <a:r>
              <a:rPr lang="en-GB" sz="2400" u="sng" dirty="0" smtClean="0"/>
              <a:t>communicated</a:t>
            </a:r>
            <a:r>
              <a:rPr lang="en-GB" sz="2400" dirty="0" smtClean="0"/>
              <a:t> Policy</a:t>
            </a:r>
          </a:p>
          <a:p>
            <a:pPr marL="285750" indent="-285750">
              <a:buFont typeface="Arial"/>
              <a:buChar char="•"/>
            </a:pPr>
            <a:r>
              <a:rPr lang="en-GB" sz="2400" dirty="0" smtClean="0"/>
              <a:t>ACAS guidance on formulation of Policy</a:t>
            </a:r>
          </a:p>
          <a:p>
            <a:pPr marL="285750" indent="-285750">
              <a:buFont typeface="Arial"/>
              <a:buChar char="•"/>
            </a:pPr>
            <a:r>
              <a:rPr lang="en-GB" sz="2400" dirty="0" smtClean="0"/>
              <a:t>Consultation</a:t>
            </a:r>
          </a:p>
          <a:p>
            <a:pPr marL="285750" indent="-285750">
              <a:buFont typeface="Arial"/>
              <a:buChar char="•"/>
            </a:pPr>
            <a:r>
              <a:rPr lang="en-GB" sz="2400" dirty="0" smtClean="0"/>
              <a:t>Acceptable use of social media at work – guidance for use at work</a:t>
            </a:r>
          </a:p>
          <a:p>
            <a:pPr marL="285750" indent="-285750">
              <a:buFont typeface="Arial"/>
              <a:buChar char="•"/>
            </a:pPr>
            <a:r>
              <a:rPr lang="en-GB" sz="2400" dirty="0" smtClean="0"/>
              <a:t>Blocking social media access on work computers will still leave smart phone access – policy guidance needed</a:t>
            </a:r>
          </a:p>
          <a:p>
            <a:pPr marL="285750" indent="-285750">
              <a:buFont typeface="Arial"/>
              <a:buChar char="•"/>
            </a:pPr>
            <a:r>
              <a:rPr lang="en-GB" sz="2400" dirty="0" smtClean="0"/>
              <a:t>Acceptable or reasonable use, lunch times, breaks or reasonable access</a:t>
            </a:r>
          </a:p>
          <a:p>
            <a:pPr marL="285750" indent="-285750">
              <a:buFont typeface="Arial"/>
              <a:buChar char="•"/>
            </a:pPr>
            <a:r>
              <a:rPr lang="en-GB" sz="2400" dirty="0" smtClean="0"/>
              <a:t>Health &amp; Safety issues for excessive screen use</a:t>
            </a:r>
            <a:endParaRPr lang="en-GB" sz="2400" dirty="0"/>
          </a:p>
          <a:p>
            <a:endParaRPr lang="en-GB" sz="1400" dirty="0"/>
          </a:p>
          <a:p>
            <a:pPr marL="342900" indent="-342900">
              <a:buFont typeface="+mj-lt"/>
              <a:buAutoNum type="arabicPeriod"/>
            </a:pPr>
            <a:endParaRPr lang="en-GB" sz="1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32131291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899592" y="1772816"/>
            <a:ext cx="7632848" cy="4154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Linking social media use to existing discrimination, harassment and whistle blowing policies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Disciplinary sanctions made clear for social media misuse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Social media use in relation to reputational harm and in relation to workplace issues controlled both in and outside the workplace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Not using work position in social media postings – “</a:t>
            </a:r>
            <a:r>
              <a:rPr lang="en-GB" sz="2400" i="1" dirty="0" smtClean="0"/>
              <a:t>My own views…</a:t>
            </a:r>
            <a:r>
              <a:rPr lang="en-GB" sz="2400" dirty="0" smtClean="0"/>
              <a:t>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There should be an express prohibition on posting confidential information of the employer or personal data of fellow employees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8811100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Post employment use of Social Media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899592" y="1556792"/>
            <a:ext cx="748883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LinkedIn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Who owns the account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Who owns the contents and connections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Do trade connections cease to be confidential simply because they are posted publicly on the site?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Do changes to an employee’s profile amount to solicitation in breach of post-termination restraints and, if so, how can you protect your business interests when an employee leaves?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0608084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467544" y="1340768"/>
            <a:ext cx="8208912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b="1" u="sng" dirty="0" smtClean="0"/>
              <a:t>Hays Specialist Recruitment v. Ions </a:t>
            </a:r>
            <a:r>
              <a:rPr lang="en-GB" sz="2400" dirty="0" smtClean="0"/>
              <a:t>(</a:t>
            </a:r>
            <a:r>
              <a:rPr lang="en-GB" sz="2400" dirty="0"/>
              <a:t>H</a:t>
            </a:r>
            <a:r>
              <a:rPr lang="en-GB" sz="2400" dirty="0" smtClean="0"/>
              <a:t>igh Court)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Hays did not directly concern contacts created in the course of work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It was a pre action disclosure application in which it was alleged that a former employer had deliberately loaded up to LinkedIn contacts from a confidential work data base whilst still an employee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b="1" u="sng" dirty="0" smtClean="0"/>
              <a:t>Held:</a:t>
            </a:r>
            <a:r>
              <a:rPr lang="en-GB" sz="2400" dirty="0" smtClean="0"/>
              <a:t> </a:t>
            </a:r>
            <a:r>
              <a:rPr lang="en-GB" sz="2000" dirty="0" smtClean="0"/>
              <a:t>Mr Ion’s submission that the contacts were no longer confidential as they had been posted online did not find favour with the High Court who ordered pre action disclosure;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But pre action disclosure was limited to emails and other communications sent to or received by Mr Ion’s LinkedIn account from Hay’s computer network; and all documents evidencing the use made and business obtained by the respondents from business contacts uploaded by Mr Ions to LinkedIn while he was employed by Hays.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4078449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539552" y="1484784"/>
            <a:ext cx="7992888" cy="4154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b="1" u="sng" dirty="0" err="1" smtClean="0"/>
              <a:t>Whitmar</a:t>
            </a:r>
            <a:r>
              <a:rPr lang="en-GB" sz="2400" b="1" u="sng" dirty="0" smtClean="0"/>
              <a:t> Publication Ltd v. </a:t>
            </a:r>
            <a:r>
              <a:rPr lang="en-GB" sz="2400" b="1" u="sng" dirty="0" err="1" smtClean="0"/>
              <a:t>Garnage</a:t>
            </a:r>
            <a:r>
              <a:rPr lang="en-GB" sz="2400" b="1" u="sng" dirty="0" smtClean="0"/>
              <a:t> and others (2013)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The employer’s LinkedIn accounts had been created and managed by employees in the course of their employment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Employee left and started a rival business and used LinkedIn contacts to do business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Employer </a:t>
            </a:r>
            <a:r>
              <a:rPr lang="en-GB" sz="2400" dirty="0" err="1" smtClean="0"/>
              <a:t>didn</a:t>
            </a:r>
            <a:r>
              <a:rPr lang="fr-FR" sz="2400" dirty="0" smtClean="0"/>
              <a:t>’</a:t>
            </a:r>
            <a:r>
              <a:rPr lang="en-GB" sz="2400" dirty="0" smtClean="0"/>
              <a:t>t know the password to the LinkedIn account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b="1" u="sng" dirty="0" smtClean="0"/>
              <a:t>Held: </a:t>
            </a:r>
            <a:r>
              <a:rPr lang="en-GB" sz="2400" dirty="0" smtClean="0"/>
              <a:t>at an interim hearing the Court ordered the delivery up of the password to the LinkedIn account.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The Court did not specifically consider the ownership of the LinkedIn connections issues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The case settled before a full trial</a:t>
            </a:r>
          </a:p>
        </p:txBody>
      </p:sp>
    </p:spTree>
    <p:extLst>
      <p:ext uri="{BB962C8B-B14F-4D97-AF65-F5344CB8AC3E}">
        <p14:creationId xmlns:p14="http://schemas.microsoft.com/office/powerpoint/2010/main" val="6995910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Managing the Risk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611560" y="1412776"/>
            <a:ext cx="7848872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Change of employer/new business in profile of ex-employee conveyed directly to all connections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Issues of solicitation: does the mere change of status or announcement of the change of employer amount to solicitation?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Implicit solicitation of custom but probably no solicitation unless targeted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Post termination restraint clauses should directly engage with social media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Language of “solicitation” is perhaps out-dated and better to use clear language like “you wont change your LinkedIn status to say you are working for the new company for a period of 6 months”.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9192102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Practical Steps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827584" y="1569050"/>
            <a:ext cx="7848872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Provide clear guidance to the employee on the use of the account in a Policy setting out the employer’s expectations on appropriate content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Communicate the Policy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Require employees to replicate contacts on the employer’s own database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Take steps to set up the employee’s LinkedIn account (</a:t>
            </a:r>
            <a:r>
              <a:rPr lang="en-GB" sz="2400" dirty="0" err="1" smtClean="0"/>
              <a:t>eg</a:t>
            </a:r>
            <a:r>
              <a:rPr lang="en-GB" sz="2400" dirty="0" smtClean="0"/>
              <a:t> by using the Company’s email address, photo and text and generating a password that is surrendered on termination) and maintain the account using the employer’s systems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Include an express duty to promote the employer’s business in your Policy and stipulate that the employee is to develop connections in furtherance of employer’s interests</a:t>
            </a:r>
            <a:endParaRPr lang="en-GB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15517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467544" y="1295903"/>
            <a:ext cx="828092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Add a clause into the employment contract assigning to the employer any proprietary interest in professional contacts added to an employee’s LinkedIn account during the course of employment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Include in the contract of employment non dealing clauses as well as non solicitation clauses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Garden leave – consider imposing a ban on updating LinkedIn account during garden leave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Consider imposing </a:t>
            </a:r>
            <a:r>
              <a:rPr lang="en-GB" sz="2400" dirty="0" smtClean="0"/>
              <a:t>c</a:t>
            </a:r>
            <a:r>
              <a:rPr lang="en-GB" sz="2400" dirty="0" smtClean="0"/>
              <a:t>ontractual provisions that require disclosure or deletion of all connections belonging to the employer on termination of employment or even requiring the employee’s LinkedIn account to be closed down altogether!</a:t>
            </a:r>
            <a:endParaRPr lang="en-GB" sz="2400" dirty="0" smtClean="0"/>
          </a:p>
        </p:txBody>
      </p:sp>
    </p:spTree>
    <p:extLst>
      <p:ext uri="{BB962C8B-B14F-4D97-AF65-F5344CB8AC3E}">
        <p14:creationId xmlns:p14="http://schemas.microsoft.com/office/powerpoint/2010/main" val="8265302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962674"/>
          </a:xfrm>
        </p:spPr>
        <p:txBody>
          <a:bodyPr>
            <a:normAutofit/>
          </a:bodyPr>
          <a:lstStyle/>
          <a:p>
            <a:r>
              <a:rPr lang="en-GB" sz="2800" b="1" dirty="0" smtClean="0"/>
              <a:t>Carmel Sunley</a:t>
            </a:r>
            <a:br>
              <a:rPr lang="en-GB" sz="2800" b="1" dirty="0" smtClean="0"/>
            </a:br>
            <a:r>
              <a:rPr lang="en-GB" sz="2400" dirty="0" smtClean="0"/>
              <a:t>Solicitor and Accredited Mediator</a:t>
            </a:r>
            <a:br>
              <a:rPr lang="en-GB" sz="2400" dirty="0" smtClean="0"/>
            </a:br>
            <a:r>
              <a:rPr lang="en-GB" sz="2800" b="1" dirty="0" smtClean="0"/>
              <a:t>Sunley Solicitors Limited</a:t>
            </a:r>
            <a:br>
              <a:rPr lang="en-GB" sz="2800" b="1" dirty="0" smtClean="0"/>
            </a:br>
            <a:r>
              <a:rPr lang="en-GB" sz="2400" dirty="0" smtClean="0"/>
              <a:t>Email: </a:t>
            </a:r>
            <a:r>
              <a:rPr lang="en-GB" sz="2400" dirty="0" err="1"/>
              <a:t>c</a:t>
            </a:r>
            <a:r>
              <a:rPr lang="en-GB" sz="2400" dirty="0" err="1" smtClean="0"/>
              <a:t>armel@sunley-solicitors.co.uk</a:t>
            </a:r>
            <a:r>
              <a:rPr lang="en-GB" sz="2400" dirty="0" smtClean="0"/>
              <a:t/>
            </a:r>
            <a:br>
              <a:rPr lang="en-GB" sz="2400" dirty="0" smtClean="0"/>
            </a:br>
            <a:endParaRPr lang="en-GB" sz="2400" dirty="0"/>
          </a:p>
        </p:txBody>
      </p:sp>
      <p:pic>
        <p:nvPicPr>
          <p:cNvPr id="3" name="Picture 2" descr="Logo-4 copy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8100" y="4149080"/>
            <a:ext cx="1435100" cy="172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2175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723</TotalTime>
  <Words>1036</Words>
  <Application>Microsoft Macintosh PowerPoint</Application>
  <PresentationFormat>On-screen Show (4:3)</PresentationFormat>
  <Paragraphs>113</Paragraphs>
  <Slides>15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The Impact of Social Media on Employment Law</vt:lpstr>
      <vt:lpstr>Contents </vt:lpstr>
      <vt:lpstr>Use of Social Media in Recruitment</vt:lpstr>
      <vt:lpstr>PowerPoint Presentation</vt:lpstr>
      <vt:lpstr>Misuse of Social Media by Employees</vt:lpstr>
      <vt:lpstr>PowerPoint Presentation</vt:lpstr>
      <vt:lpstr>Policy Considerations</vt:lpstr>
      <vt:lpstr>PowerPoint Presentation</vt:lpstr>
      <vt:lpstr>Post employment use of Social Media</vt:lpstr>
      <vt:lpstr>PowerPoint Presentation</vt:lpstr>
      <vt:lpstr>PowerPoint Presentation</vt:lpstr>
      <vt:lpstr>Managing the Risk</vt:lpstr>
      <vt:lpstr>Practical Steps</vt:lpstr>
      <vt:lpstr>PowerPoint Presentation</vt:lpstr>
      <vt:lpstr>Carmel Sunley Solicitor and Accredited Mediator Sunley Solicitors Limited Email: carmel@sunley-solicitors.co.uk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In-house training seminar for Reliable Contractors Limited</dc:title>
  <dc:creator>Carmel Sunley</dc:creator>
  <cp:lastModifiedBy>Carmel Sunley</cp:lastModifiedBy>
  <cp:revision>44</cp:revision>
  <cp:lastPrinted>2015-10-13T10:08:42Z</cp:lastPrinted>
  <dcterms:created xsi:type="dcterms:W3CDTF">2014-12-05T12:49:15Z</dcterms:created>
  <dcterms:modified xsi:type="dcterms:W3CDTF">2015-10-13T10:10:14Z</dcterms:modified>
</cp:coreProperties>
</file>